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74" r:id="rId4"/>
    <p:sldId id="257" r:id="rId5"/>
    <p:sldId id="258" r:id="rId6"/>
    <p:sldId id="259" r:id="rId7"/>
    <p:sldId id="260" r:id="rId8"/>
    <p:sldId id="262" r:id="rId9"/>
    <p:sldId id="263" r:id="rId10"/>
    <p:sldId id="265" r:id="rId11"/>
    <p:sldId id="267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68B7C3"/>
    <a:srgbClr val="F7F0DE"/>
    <a:srgbClr val="FF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25" d="100"/>
          <a:sy n="25" d="100"/>
        </p:scale>
        <p:origin x="232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3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1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3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7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9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7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8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7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3A92-AF16-476E-BCBC-8DE42C90F25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F49A7-CA71-4471-88F2-05C55D695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811150" y="-1"/>
            <a:ext cx="7380850" cy="6861520"/>
            <a:chOff x="6260122" y="-1"/>
            <a:chExt cx="5931877" cy="6861520"/>
          </a:xfr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effectLst>
            <a:outerShdw blurRad="50800" dist="50800" dir="5400000" sx="1000" sy="1000" algn="ctr" rotWithShape="0">
              <a:srgbClr val="000000">
                <a:alpha val="99000"/>
              </a:srgbClr>
            </a:outerShdw>
          </a:effectLst>
        </p:grpSpPr>
        <p:sp>
          <p:nvSpPr>
            <p:cNvPr id="24" name="Rectangle 23"/>
            <p:cNvSpPr/>
            <p:nvPr/>
          </p:nvSpPr>
          <p:spPr>
            <a:xfrm>
              <a:off x="7849772" y="253219"/>
              <a:ext cx="4342227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43003" y="1350499"/>
              <a:ext cx="5748996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60123" y="2447779"/>
              <a:ext cx="5931876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751297" y="3545059"/>
              <a:ext cx="4440702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32319" y="4642339"/>
              <a:ext cx="5059680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83680" y="5750169"/>
              <a:ext cx="5608319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8118230" y="3010489"/>
              <a:ext cx="6857999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6964680" y="3006970"/>
              <a:ext cx="6857999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797061" y="3006968"/>
              <a:ext cx="6857999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6415454" y="4777739"/>
              <a:ext cx="3309421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49772" y="256739"/>
              <a:ext cx="4342227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43003" y="1354019"/>
              <a:ext cx="5748996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60122" y="2451299"/>
              <a:ext cx="5931876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751297" y="3548579"/>
              <a:ext cx="4440701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5797059" y="3010488"/>
              <a:ext cx="6857999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5400000">
              <a:off x="6415454" y="4781259"/>
              <a:ext cx="3309421" cy="8440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1652233"/>
            <a:ext cx="4140303" cy="3785652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nitlles Expanded" pitchFamily="2" charset="0"/>
              </a:rPr>
              <a:t>A  PRESENTATION ON</a:t>
            </a:r>
          </a:p>
          <a:p>
            <a:r>
              <a:rPr lang="en-US" sz="4000" dirty="0" smtClean="0">
                <a:latin typeface="Anitlles Expanded" pitchFamily="2" charset="0"/>
              </a:rPr>
              <a:t>PUBLIC TRANSPORT IN PARIS</a:t>
            </a:r>
            <a:endParaRPr lang="en-US" sz="4000" dirty="0">
              <a:latin typeface="Anitlles Expand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62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7150" y="441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Harrington" panose="04040505050A02020702" pitchFamily="82" charset="0"/>
              </a:rPr>
              <a:t>BUS</a:t>
            </a:r>
            <a:endParaRPr lang="en-US" sz="4800" dirty="0">
              <a:latin typeface="Harrington" panose="04040505050A020207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3551" y="-2006600"/>
            <a:ext cx="7696422" cy="111760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49370" y="2141825"/>
            <a:ext cx="4412020" cy="1015663"/>
            <a:chOff x="7049370" y="2141825"/>
            <a:chExt cx="4412020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7742314" y="2141825"/>
              <a:ext cx="37190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There are approximately 4,000 buses serving the Paris region.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49370" y="2200495"/>
              <a:ext cx="15515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13061" y="3379095"/>
            <a:ext cx="4494864" cy="1015663"/>
            <a:chOff x="6713061" y="3379095"/>
            <a:chExt cx="4494864" cy="1015663"/>
          </a:xfrm>
        </p:grpSpPr>
        <p:sp>
          <p:nvSpPr>
            <p:cNvPr id="9" name="TextBox 8"/>
            <p:cNvSpPr txBox="1"/>
            <p:nvPr/>
          </p:nvSpPr>
          <p:spPr>
            <a:xfrm>
              <a:off x="7488849" y="3379095"/>
              <a:ext cx="37190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Buses run from approximately 07:00-20:00.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13061" y="3422687"/>
              <a:ext cx="15515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3│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93422" y="4616365"/>
            <a:ext cx="4467968" cy="1323439"/>
            <a:chOff x="6993422" y="4616365"/>
            <a:chExt cx="4467968" cy="1323439"/>
          </a:xfrm>
        </p:grpSpPr>
        <p:sp>
          <p:nvSpPr>
            <p:cNvPr id="10" name="TextBox 9"/>
            <p:cNvSpPr txBox="1"/>
            <p:nvPr/>
          </p:nvSpPr>
          <p:spPr>
            <a:xfrm>
              <a:off x="7742314" y="4616365"/>
              <a:ext cx="37190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A single ticket is required to ride most bus lines. An additional ticket is required for each transfer.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93422" y="4641999"/>
              <a:ext cx="15515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4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9161" y="590221"/>
            <a:ext cx="4344956" cy="1477328"/>
            <a:chOff x="6659161" y="590221"/>
            <a:chExt cx="4344956" cy="1477328"/>
          </a:xfrm>
        </p:grpSpPr>
        <p:sp>
          <p:nvSpPr>
            <p:cNvPr id="12" name="TextBox 11"/>
            <p:cNvSpPr txBox="1"/>
            <p:nvPr/>
          </p:nvSpPr>
          <p:spPr>
            <a:xfrm>
              <a:off x="6659161" y="760768"/>
              <a:ext cx="15515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1│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34948" y="590221"/>
              <a:ext cx="356916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The RATP operates the majority of buses in Paris and a significant number of lines in its suburbs.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935891"/>
            <a:ext cx="3561905" cy="830997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BUS</a:t>
            </a:r>
            <a:endParaRPr lang="en-US" sz="48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4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49" y="-704850"/>
            <a:ext cx="6915151" cy="83458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49985" y="-2074451"/>
            <a:ext cx="7226985" cy="111760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97192" y="2800501"/>
            <a:ext cx="4489839" cy="923330"/>
            <a:chOff x="997192" y="2800501"/>
            <a:chExt cx="4489839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1994797" y="3007755"/>
              <a:ext cx="3492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Nine lines are currently operational.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7192" y="2800501"/>
              <a:ext cx="1456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5558" y="3801170"/>
            <a:ext cx="4400348" cy="1452400"/>
            <a:chOff x="575558" y="3801170"/>
            <a:chExt cx="4400348" cy="1452400"/>
          </a:xfrm>
        </p:grpSpPr>
        <p:sp>
          <p:nvSpPr>
            <p:cNvPr id="10" name="TextBox 9"/>
            <p:cNvSpPr txBox="1"/>
            <p:nvPr/>
          </p:nvSpPr>
          <p:spPr>
            <a:xfrm>
              <a:off x="1483672" y="3930131"/>
              <a:ext cx="34922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Although the system mainly runs in the suburban regions of Paris.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558" y="3801170"/>
              <a:ext cx="1456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3│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5485" y="1438392"/>
            <a:ext cx="4279657" cy="1323439"/>
            <a:chOff x="555485" y="1438392"/>
            <a:chExt cx="4279657" cy="1323439"/>
          </a:xfrm>
        </p:grpSpPr>
        <p:sp>
          <p:nvSpPr>
            <p:cNvPr id="13" name="TextBox 12"/>
            <p:cNvSpPr txBox="1"/>
            <p:nvPr/>
          </p:nvSpPr>
          <p:spPr>
            <a:xfrm>
              <a:off x="555485" y="1604294"/>
              <a:ext cx="1456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1│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83672" y="1438392"/>
              <a:ext cx="33514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From 1855 to 1938, Paris was served by an extensive tramway network.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13840" y="1438392"/>
            <a:ext cx="3978160" cy="830997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Tramways</a:t>
            </a:r>
            <a:endParaRPr lang="en-US" sz="48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12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3876"/>
            <a:ext cx="6838950" cy="90207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5000" y="-2120900"/>
            <a:ext cx="8027307" cy="111760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225788" y="2475413"/>
            <a:ext cx="4587380" cy="1323439"/>
            <a:chOff x="7225788" y="2475413"/>
            <a:chExt cx="4587380" cy="1323439"/>
          </a:xfrm>
        </p:grpSpPr>
        <p:sp>
          <p:nvSpPr>
            <p:cNvPr id="9" name="TextBox 8"/>
            <p:cNvSpPr txBox="1"/>
            <p:nvPr/>
          </p:nvSpPr>
          <p:spPr>
            <a:xfrm>
              <a:off x="7934201" y="2475413"/>
              <a:ext cx="38789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Until 1828 passenger river traffic was the only mode of public transport in the France.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25788" y="2647378"/>
              <a:ext cx="1618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2│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74625" y="3954814"/>
            <a:ext cx="4544211" cy="923330"/>
            <a:chOff x="6774625" y="3954814"/>
            <a:chExt cx="454421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7439869" y="4059806"/>
              <a:ext cx="38789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Boats leave every 15 to 20 minutes.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74625" y="3954814"/>
              <a:ext cx="1618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3│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5788" y="5007029"/>
            <a:ext cx="4587380" cy="1052215"/>
            <a:chOff x="7225788" y="5007029"/>
            <a:chExt cx="4587380" cy="1052215"/>
          </a:xfrm>
        </p:grpSpPr>
        <p:sp>
          <p:nvSpPr>
            <p:cNvPr id="11" name="TextBox 10"/>
            <p:cNvSpPr txBox="1"/>
            <p:nvPr/>
          </p:nvSpPr>
          <p:spPr>
            <a:xfrm>
              <a:off x="7934201" y="5043581"/>
              <a:ext cx="38789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It Stops include the Eiffel Tower, Louvre, Notre-Dame etc.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5788" y="5007029"/>
              <a:ext cx="1618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4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63750" y="1115299"/>
            <a:ext cx="4422022" cy="1200329"/>
            <a:chOff x="6663750" y="1115299"/>
            <a:chExt cx="4422022" cy="1200329"/>
          </a:xfrm>
        </p:grpSpPr>
        <p:sp>
          <p:nvSpPr>
            <p:cNvPr id="13" name="TextBox 12"/>
            <p:cNvSpPr txBox="1"/>
            <p:nvPr/>
          </p:nvSpPr>
          <p:spPr>
            <a:xfrm>
              <a:off x="6663750" y="1237450"/>
              <a:ext cx="1618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1│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63158" y="1115299"/>
              <a:ext cx="37226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A water taxi service is operated on the River Seine and the River Marne in the France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-28585" y="852729"/>
            <a:ext cx="4331097" cy="769441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ill Sans Ultra Bold" panose="020B0A02020104020203" pitchFamily="34" charset="0"/>
              </a:rPr>
              <a:t>Water Taxi</a:t>
            </a:r>
          </a:p>
        </p:txBody>
      </p:sp>
    </p:spTree>
    <p:extLst>
      <p:ext uri="{BB962C8B-B14F-4D97-AF65-F5344CB8AC3E}">
        <p14:creationId xmlns:p14="http://schemas.microsoft.com/office/powerpoint/2010/main" val="219376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216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70171" y="-2159000"/>
            <a:ext cx="6820808" cy="111760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33602" y="2727760"/>
            <a:ext cx="4085331" cy="923330"/>
            <a:chOff x="7833602" y="2727760"/>
            <a:chExt cx="4085331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8741328" y="2935014"/>
              <a:ext cx="3177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Runs from 00:30-05:00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3602" y="2727760"/>
              <a:ext cx="13256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49955" y="3728429"/>
            <a:ext cx="4003903" cy="923330"/>
            <a:chOff x="7449955" y="3728429"/>
            <a:chExt cx="4003903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8276253" y="3857390"/>
              <a:ext cx="31776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It runs in 42 lines throughout France.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9955" y="3728429"/>
              <a:ext cx="13256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3│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415651" y="1594148"/>
            <a:ext cx="4130311" cy="987969"/>
            <a:chOff x="7415651" y="1594148"/>
            <a:chExt cx="4130311" cy="987969"/>
          </a:xfrm>
        </p:grpSpPr>
        <p:sp>
          <p:nvSpPr>
            <p:cNvPr id="12" name="TextBox 11"/>
            <p:cNvSpPr txBox="1"/>
            <p:nvPr/>
          </p:nvSpPr>
          <p:spPr>
            <a:xfrm>
              <a:off x="7415651" y="1658787"/>
              <a:ext cx="13256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1│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96439" y="1594148"/>
              <a:ext cx="304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Lucida Fax" panose="02060602050505020204" pitchFamily="18" charset="0"/>
                </a:rPr>
                <a:t>Noctilien</a:t>
              </a:r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 is the night bus service in Paris and its agglomeration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46974" y="729807"/>
            <a:ext cx="2958125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Ultra Bold" panose="020B0A02020104020203" pitchFamily="34" charset="0"/>
              </a:rPr>
              <a:t>Night Bus</a:t>
            </a:r>
            <a:endParaRPr lang="en-US" sz="36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6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270346" y="2757848"/>
            <a:ext cx="7779026" cy="1251624"/>
            <a:chOff x="848139" y="2896305"/>
            <a:chExt cx="10469217" cy="1634127"/>
          </a:xfrm>
        </p:grpSpPr>
        <p:sp>
          <p:nvSpPr>
            <p:cNvPr id="6" name="TextBox 5"/>
            <p:cNvSpPr txBox="1"/>
            <p:nvPr/>
          </p:nvSpPr>
          <p:spPr>
            <a:xfrm>
              <a:off x="7004719" y="2983455"/>
              <a:ext cx="4312637" cy="924220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Anitlles Expanded" pitchFamily="2" charset="0"/>
                </a:rPr>
                <a:t>Thank You</a:t>
              </a:r>
              <a:endParaRPr lang="en-US" sz="4000" dirty="0">
                <a:latin typeface="Anitlles Expanded" pitchFamily="2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39" y="2896305"/>
              <a:ext cx="4452731" cy="1634127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300870" y="2983455"/>
              <a:ext cx="1703850" cy="46211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00870" y="3445565"/>
              <a:ext cx="1703850" cy="46211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27635200" y="1346084"/>
            <a:ext cx="39827200" cy="5021758"/>
            <a:chOff x="-10587940" y="1352659"/>
            <a:chExt cx="37219846" cy="50217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502" y="3841044"/>
              <a:ext cx="1475236" cy="8752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96" y="2077633"/>
              <a:ext cx="1438659" cy="24140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08065" y="1540195"/>
              <a:ext cx="1313691" cy="304495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7858" y="1352659"/>
              <a:ext cx="1389891" cy="317297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4316" y="1996959"/>
              <a:ext cx="1389891" cy="272755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1650" y="1516840"/>
              <a:ext cx="1729272" cy="361841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6185" y="2029684"/>
              <a:ext cx="1313691" cy="304495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48622" y="3545437"/>
              <a:ext cx="2083753" cy="13066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8965" y="2185438"/>
              <a:ext cx="1508763" cy="242011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87940" y="2335378"/>
              <a:ext cx="1508763" cy="242011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10401304" y="4029150"/>
              <a:ext cx="36957010" cy="6675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-10477504" y="4107618"/>
              <a:ext cx="37109410" cy="22667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132" y="1996959"/>
              <a:ext cx="1313691" cy="304495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7444" y="1434761"/>
              <a:ext cx="1389891" cy="317297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2395" y="2252423"/>
              <a:ext cx="1389891" cy="224553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2844" y="1384718"/>
              <a:ext cx="2004963" cy="317297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016" y="4100436"/>
              <a:ext cx="1475236" cy="85039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2644" y="4214541"/>
              <a:ext cx="1475236" cy="8503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4656" y="4291118"/>
              <a:ext cx="1475236" cy="85039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728952" y="4431703"/>
              <a:ext cx="1432406" cy="103825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687" y="4813271"/>
              <a:ext cx="1432406" cy="103825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6867" y="3614637"/>
              <a:ext cx="1432406" cy="103825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394" y="2530713"/>
              <a:ext cx="1508763" cy="242011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0996" y="2335377"/>
              <a:ext cx="1508763" cy="242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92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2.12526 0.00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63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1.28932 0.01018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66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90" y="6160243"/>
            <a:ext cx="709843" cy="776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01763"/>
            <a:ext cx="9144000" cy="78263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nitlles Expanded" pitchFamily="2" charset="0"/>
              </a:rPr>
              <a:t>What is Public Transport ???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Anitlles Expanded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385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Lucida Fax" panose="02060602050505020204" pitchFamily="18" charset="0"/>
              </a:rPr>
              <a:t>Buses</a:t>
            </a:r>
            <a:r>
              <a:rPr lang="en-US" sz="2800" dirty="0">
                <a:latin typeface="Lucida Fax" panose="02060602050505020204" pitchFamily="18" charset="0"/>
              </a:rPr>
              <a:t>, trains, subways, and other forms of transportation that charge set fares, run on fixed routes, and are available to the public.</a:t>
            </a:r>
          </a:p>
          <a:p>
            <a:endParaRPr lang="en-US" sz="2800" dirty="0">
              <a:latin typeface="Lucida Fax" panose="02060602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41885"/>
            <a:ext cx="12192000" cy="1161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48" y="6217444"/>
            <a:ext cx="586905" cy="554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98" y="6192384"/>
            <a:ext cx="279603" cy="584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22" y="6215826"/>
            <a:ext cx="584116" cy="584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51" y="6195515"/>
            <a:ext cx="577854" cy="57785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72891" y="6160243"/>
            <a:ext cx="1254413" cy="58164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83276"/>
            <a:ext cx="2275203" cy="9892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4336" y="5876926"/>
            <a:ext cx="2275203" cy="10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11111E-6 L 0.39531 -0.00023 " pathEditMode="relative" rAng="0" ptsTypes="AA" p14:bounceEnd="50000">
                                          <p:cBhvr>
                                            <p:cTn id="1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766" y="-23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96296E-6 L 0.71679 -0.00116 " pathEditMode="relative" rAng="0" ptsTypes="AA">
                                          <p:cBhvr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833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1.11111E-6 L 0.39531 -0.00023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766" y="-23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96296E-6 L 0.71679 -0.00116 " pathEditMode="relative" rAng="0" ptsTypes="AA">
                                          <p:cBhvr>
                                            <p:cTn id="27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833" y="-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build="p"/>
          <p:bldP spid="1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20710856">
            <a:off x="1254543" y="457350"/>
            <a:ext cx="5565530" cy="1949300"/>
            <a:chOff x="1254543" y="457350"/>
            <a:chExt cx="5565530" cy="1949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4254">
              <a:off x="1254543" y="457350"/>
              <a:ext cx="5565530" cy="19493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095604">
              <a:off x="3752850" y="895350"/>
              <a:ext cx="30509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chemeClr val="tx2">
                      <a:lumMod val="50000"/>
                    </a:schemeClr>
                  </a:solidFill>
                  <a:latin typeface="Harrington" panose="04040505050A02020702" pitchFamily="82" charset="0"/>
                </a:rPr>
                <a:t>PARIS</a:t>
              </a:r>
              <a:endParaRPr lang="en-US" sz="66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099" y="447588"/>
            <a:ext cx="12762749" cy="64909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2327">
            <a:off x="11935680" y="6659829"/>
            <a:ext cx="1341268" cy="13412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4779">
            <a:off x="886371" y="-1876990"/>
            <a:ext cx="5284584" cy="56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021 -0.01088 L -0.06862 -0.0143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4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85185E-6 L 0.00013 -1.85185E-6 C -0.00273 -0.0037 -0.00599 -0.00625 -0.0082 -0.01065 C -0.00938 -0.01296 -0.00885 -0.01643 -0.00951 -0.01921 C -0.01042 -0.02361 -0.01198 -0.02754 -0.01302 -0.03194 C -0.01354 -0.03379 -0.01354 -0.03634 -0.01419 -0.03819 C -0.01771 -0.04884 -0.02005 -0.04838 -0.02487 -0.05926 C -0.0306 -0.07199 -0.0276 -0.06736 -0.0332 -0.07407 C -0.03984 -0.09745 -0.03112 -0.06898 -0.03919 -0.08889 C -0.04023 -0.09166 -0.04063 -0.09491 -0.04154 -0.09745 C -0.04258 -0.1 -0.04414 -0.10139 -0.04518 -0.1037 C -0.04831 -0.11111 -0.04753 -0.11551 -0.05234 -0.11852 C -0.05417 -0.11991 -0.05625 -0.12014 -0.0582 -0.12083 C -0.06549 -0.13356 -0.05755 -0.12037 -0.06901 -0.13565 C -0.07057 -0.13773 -0.07188 -0.14051 -0.0737 -0.1419 C -0.07565 -0.14329 -0.07773 -0.14305 -0.07969 -0.14398 C -0.0944 -0.15046 -0.08164 -0.14653 -0.09635 -0.15046 L -0.1082 -0.15671 C -0.11159 -0.15856 -0.11289 -0.15995 -0.11654 -0.16088 C -0.14714 -0.16991 -0.1207 -0.16157 -0.14518 -0.16736 C -0.15013 -0.16852 -0.15469 -0.17129 -0.15951 -0.17361 C -0.16107 -0.18217 -0.16146 -0.18518 -0.16419 -0.19491 C -0.16484 -0.19699 -0.16563 -0.1993 -0.16654 -0.20116 C -0.16758 -0.20301 -0.16901 -0.20393 -0.17018 -0.20532 C -0.17057 -0.20741 -0.17096 -0.20949 -0.17135 -0.2118 C -0.17174 -0.21458 -0.17188 -0.21759 -0.17253 -0.22014 C -0.17305 -0.22245 -0.17422 -0.2243 -0.17487 -0.22662 C -0.17747 -0.23472 -0.17891 -0.24236 -0.18203 -0.24977 C -0.18307 -0.25231 -0.18451 -0.25416 -0.18568 -0.25625 C -0.18607 -0.25833 -0.18607 -0.26088 -0.18685 -0.2625 C -0.18776 -0.26458 -0.18932 -0.26504 -0.19036 -0.26666 C -0.1918 -0.26921 -0.19297 -0.27222 -0.19401 -0.27523 C -0.19492 -0.27778 -0.19531 -0.28125 -0.19635 -0.28356 C -0.19766 -0.2868 -0.19961 -0.28912 -0.20117 -0.29213 C -0.20638 -0.30301 -0.20013 -0.29467 -0.20703 -0.30278 C -0.20742 -0.30486 -0.20768 -0.30717 -0.2082 -0.30903 C -0.21042 -0.31666 -0.21458 -0.32245 -0.21784 -0.32801 L -0.22487 -0.34074 C -0.22617 -0.34282 -0.22747 -0.34491 -0.22852 -0.34722 C -0.23008 -0.35069 -0.23138 -0.35486 -0.2332 -0.35764 C -0.23438 -0.35949 -0.24271 -0.36204 -0.24284 -0.36204 C -0.2444 -0.36551 -0.24557 -0.36967 -0.24753 -0.37245 C -0.24844 -0.37407 -0.25 -0.37361 -0.25117 -0.37477 C -0.25234 -0.37592 -0.25352 -0.37754 -0.25469 -0.37893 C -0.25495 -0.37916 -0.26549 -0.39028 -0.26784 -0.39166 C -0.26966 -0.39282 -0.27174 -0.39305 -0.2737 -0.39375 C -0.30547 -0.42199 -0.28021 -0.40185 -0.36419 -0.39791 C -0.36667 -0.39791 -0.36901 -0.39699 -0.37135 -0.39583 C -0.37813 -0.39259 -0.39154 -0.38518 -0.39154 -0.38518 C -0.4082 -0.38588 -0.425 -0.38541 -0.44154 -0.38727 C -0.44831 -0.38819 -0.44661 -0.39259 -0.45104 -0.39791 C -0.4651 -0.41504 -0.46237 -0.41227 -0.4737 -0.41921 C -0.49323 -0.4537 -0.46823 -0.41319 -0.48568 -0.43171 C -0.4901 -0.43657 -0.49128 -0.44213 -0.49401 -0.44884 C -0.49805 -0.45903 -0.49661 -0.4544 -0.49987 -0.46366 C -0.50195 -0.46921 -0.50417 -0.47454 -0.50586 -0.48055 C -0.50664 -0.48333 -0.50755 -0.48611 -0.5082 -0.48889 C -0.50872 -0.49097 -0.50872 -0.49352 -0.50938 -0.49537 C -0.52227 -0.53171 -0.50443 -0.47176 -0.52018 -0.52291 C -0.5207 -0.52477 -0.52083 -0.52708 -0.52135 -0.52916 C -0.52201 -0.53194 -0.52305 -0.53472 -0.5237 -0.53773 C -0.52461 -0.5412 -0.52487 -0.54514 -0.52604 -0.54815 C -0.52695 -0.55023 -0.52865 -0.55069 -0.52969 -0.55254 C -0.5319 -0.55625 -0.53333 -0.56157 -0.53568 -0.56504 C -0.53698 -0.56713 -0.5388 -0.56782 -0.54036 -0.56944 C -0.54245 -0.57129 -0.54427 -0.57407 -0.54635 -0.57569 C -0.54779 -0.57685 -0.54948 -0.57778 -0.55104 -0.57778 C -0.57331 -0.57986 -0.59557 -0.58055 -0.61771 -0.58194 L -0.62721 -0.58842 C -0.62852 -0.58912 -0.62969 -0.59004 -0.63086 -0.59051 C -0.63906 -0.59421 -0.63906 -0.59236 -0.64987 -0.59467 C -0.65469 -0.59583 -0.65938 -0.59768 -0.66419 -0.59907 C -0.66771 -0.6 -0.67135 -0.60046 -0.67487 -0.60116 C -0.67643 -0.60254 -0.67799 -0.6044 -0.67969 -0.60532 C -0.6819 -0.60648 -0.68438 -0.60671 -0.68685 -0.60741 C -0.68958 -0.60833 -0.69857 -0.61296 -0.69987 -0.61389 C -0.70195 -0.61504 -0.70378 -0.61666 -0.70586 -0.61805 C -0.70938 -0.62037 -0.71654 -0.6243 -0.71654 -0.6243 C -0.73021 -0.64861 -0.71237 -0.62014 -0.72721 -0.63495 C -0.73203 -0.63958 -0.73568 -0.64699 -0.74036 -0.65185 C -0.74258 -0.65416 -0.74531 -0.65416 -0.74753 -0.65602 C -0.74987 -0.65833 -0.75234 -0.65995 -0.75469 -0.6625 C -0.76458 -0.67315 -0.75378 -0.66481 -0.76536 -0.67523 C -0.76654 -0.67616 -0.76771 -0.67639 -0.76888 -0.67731 C -0.77096 -0.6787 -0.77292 -0.68009 -0.77487 -0.68148 C -0.77604 -0.68426 -0.77721 -0.68727 -0.77852 -0.69004 C -0.78138 -0.69606 -0.78438 -0.69977 -0.78802 -0.70486 C -0.7888 -0.70764 -0.78919 -0.71088 -0.79036 -0.71319 C -0.79245 -0.71782 -0.79753 -0.72592 -0.79753 -0.72592 C -0.80013 -0.74444 -0.79635 -0.72616 -0.80221 -0.73866 C -0.80339 -0.74097 -0.80365 -0.74467 -0.80469 -0.74722 C -0.80794 -0.75509 -0.81536 -0.77037 -0.81536 -0.77037 C -0.81771 -0.78727 -0.81615 -0.78356 -0.82018 -0.79375 C -0.82122 -0.79653 -0.82253 -0.7993 -0.8237 -0.80208 C -0.82461 -0.80694 -0.82604 -0.81528 -0.82721 -0.81898 C -0.82891 -0.8243 -0.83008 -0.82616 -0.83203 -0.82963 L -0.83203 -0.82963 L -0.86172 -0.85069 " pathEditMode="relative" ptsTypes="AAAAAAAAAAAAAAAAAAAAAAAAAAAAAAAAAAAAAAAAAAAAAAAAAAAAAAAAAAAAAAAAAAAAAAAAAAAAAAAAAAAAAAAAAAAAAAAAAA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78114" y="3062026"/>
            <a:ext cx="2394857" cy="3207657"/>
            <a:chOff x="778114" y="3062026"/>
            <a:chExt cx="2394857" cy="320765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961" y="3538988"/>
              <a:ext cx="814134" cy="814134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778114" y="3062026"/>
              <a:ext cx="2394857" cy="3207657"/>
              <a:chOff x="836297" y="2996973"/>
              <a:chExt cx="2394857" cy="3207657"/>
            </a:xfrm>
          </p:grpSpPr>
          <p:sp>
            <p:nvSpPr>
              <p:cNvPr id="4" name="Round Diagonal Corner Rectangle 3"/>
              <p:cNvSpPr/>
              <p:nvPr/>
            </p:nvSpPr>
            <p:spPr>
              <a:xfrm>
                <a:off x="836297" y="2996973"/>
                <a:ext cx="2394857" cy="3207657"/>
              </a:xfrm>
              <a:prstGeom prst="round2DiagRect">
                <a:avLst/>
              </a:prstGeom>
              <a:solidFill>
                <a:schemeClr val="tx2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88481" y="4765030"/>
                <a:ext cx="14078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B691-Sans-Smc" panose="00000700000000000000" pitchFamily="2" charset="0"/>
                  </a:rPr>
                  <a:t>MOST POPULOUS CITY OF FRANCE</a:t>
                </a:r>
                <a:endParaRPr lang="en-US" sz="1600" dirty="0">
                  <a:solidFill>
                    <a:schemeClr val="bg1"/>
                  </a:solidFill>
                  <a:latin typeface="B691-Sans-Smc" panose="00000700000000000000" pitchFamily="2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425771" y="3283483"/>
                <a:ext cx="1186881" cy="116600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569465" y="2996973"/>
            <a:ext cx="2394857" cy="3207657"/>
            <a:chOff x="3569465" y="2996973"/>
            <a:chExt cx="2394857" cy="3207657"/>
          </a:xfrm>
        </p:grpSpPr>
        <p:grpSp>
          <p:nvGrpSpPr>
            <p:cNvPr id="3" name="Group 2"/>
            <p:cNvGrpSpPr/>
            <p:nvPr/>
          </p:nvGrpSpPr>
          <p:grpSpPr>
            <a:xfrm>
              <a:off x="3569465" y="2996973"/>
              <a:ext cx="2394857" cy="3207657"/>
              <a:chOff x="3569465" y="2996973"/>
              <a:chExt cx="2394857" cy="3207657"/>
            </a:xfrm>
          </p:grpSpPr>
          <p:sp>
            <p:nvSpPr>
              <p:cNvPr id="8" name="Round Diagonal Corner Rectangle 7"/>
              <p:cNvSpPr/>
              <p:nvPr/>
            </p:nvSpPr>
            <p:spPr>
              <a:xfrm>
                <a:off x="3569465" y="2996973"/>
                <a:ext cx="2394857" cy="3207657"/>
              </a:xfrm>
              <a:prstGeom prst="round2DiagRect">
                <a:avLst/>
              </a:prstGeom>
              <a:solidFill>
                <a:schemeClr val="tx2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55693" y="4518809"/>
                <a:ext cx="14078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B691-Sans-Smc" panose="00000700000000000000" pitchFamily="2" charset="0"/>
                  </a:rPr>
                  <a:t>FIFTH LARGEST MUNICIPALITY IN THE EUROPEAN UNION</a:t>
                </a:r>
                <a:endParaRPr lang="en-US" sz="1600" dirty="0">
                  <a:solidFill>
                    <a:schemeClr val="bg1"/>
                  </a:solidFill>
                  <a:latin typeface="B691-Sans-Smc" panose="00000700000000000000" pitchFamily="2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61716" y="3290743"/>
                <a:ext cx="1186881" cy="116600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043" y="3379355"/>
              <a:ext cx="930728" cy="93072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03890" y="2940587"/>
            <a:ext cx="2394857" cy="3207657"/>
            <a:chOff x="9103890" y="2940587"/>
            <a:chExt cx="2394857" cy="3207657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9103890" y="2940587"/>
              <a:ext cx="2394857" cy="3207657"/>
            </a:xfrm>
            <a:prstGeom prst="round2DiagRect">
              <a:avLst/>
            </a:prstGeom>
            <a:solidFill>
              <a:schemeClr val="tx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47965" y="4734251"/>
              <a:ext cx="17067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691-Sans-Smc" panose="00000700000000000000" pitchFamily="2" charset="0"/>
                </a:rPr>
                <a:t>AVG 22.2 MILLION VISITORS PER YEAR</a:t>
              </a:r>
              <a:endParaRPr lang="en-US" dirty="0">
                <a:solidFill>
                  <a:schemeClr val="bg1"/>
                </a:solidFill>
                <a:latin typeface="B691-Sans-Smc" panose="00000700000000000000" pitchFamily="2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9707877" y="3352800"/>
              <a:ext cx="1186881" cy="116600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845" y="3543332"/>
              <a:ext cx="784943" cy="78494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302633" y="2996972"/>
            <a:ext cx="2394857" cy="3207657"/>
            <a:chOff x="6302633" y="2996972"/>
            <a:chExt cx="2394857" cy="3207657"/>
          </a:xfrm>
        </p:grpSpPr>
        <p:sp>
          <p:nvSpPr>
            <p:cNvPr id="17" name="Round Diagonal Corner Rectangle 16"/>
            <p:cNvSpPr/>
            <p:nvPr/>
          </p:nvSpPr>
          <p:spPr>
            <a:xfrm>
              <a:off x="6302633" y="2996972"/>
              <a:ext cx="2394857" cy="3207657"/>
            </a:xfrm>
            <a:prstGeom prst="round2DiagRect">
              <a:avLst/>
            </a:prstGeom>
            <a:solidFill>
              <a:schemeClr val="tx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4290" y="4503418"/>
              <a:ext cx="170670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B691-Sans-Smc" panose="00000700000000000000" pitchFamily="2" charset="0"/>
                </a:rPr>
                <a:t>390,480 different types of</a:t>
              </a:r>
              <a:r>
                <a:rPr lang="en-US" sz="2000" dirty="0" smtClean="0">
                  <a:solidFill>
                    <a:schemeClr val="bg1"/>
                  </a:solidFill>
                  <a:latin typeface="B691-Sans-Smc" panose="00000700000000000000" pitchFamily="2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691-Sans-Smc" panose="00000700000000000000" pitchFamily="2" charset="0"/>
                </a:rPr>
                <a:t>ENTERPRISES</a:t>
              </a:r>
            </a:p>
            <a:p>
              <a:pPr algn="ctr"/>
              <a:endParaRPr lang="en-US" dirty="0">
                <a:solidFill>
                  <a:schemeClr val="bg1"/>
                </a:solidFill>
                <a:latin typeface="B691-Sans-Smc" panose="00000700000000000000" pitchFamily="2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854202" y="3297997"/>
              <a:ext cx="1186881" cy="116600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050" y="3381911"/>
              <a:ext cx="906158" cy="90615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4055693" y="522514"/>
            <a:ext cx="424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Harrington" panose="04040505050A02020702" pitchFamily="82" charset="0"/>
              </a:rPr>
              <a:t>About Paris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2894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18" t="-211" r="6985" b="211"/>
          <a:stretch/>
        </p:blipFill>
        <p:spPr>
          <a:xfrm>
            <a:off x="1902562" y="-14514"/>
            <a:ext cx="102749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026" y="716474"/>
            <a:ext cx="4540460" cy="2121976"/>
          </a:xfrm>
          <a:solidFill>
            <a:schemeClr val="tx2">
              <a:alpha val="49000"/>
            </a:scheme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Public Transport </a:t>
            </a:r>
            <a:br>
              <a:rPr lang="en-US" sz="4800" b="1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</a:br>
            <a:r>
              <a:rPr lang="en-US" sz="4800" b="1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and Paris</a:t>
            </a:r>
            <a:endParaRPr lang="en-US" sz="48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606550" y="-854529"/>
            <a:ext cx="8312150" cy="9046029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94" y="2324099"/>
            <a:ext cx="5042106" cy="413039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Paris 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is </a:t>
            </a:r>
            <a:r>
              <a:rPr lang="en-US" sz="2000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by 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public transport. It has the </a:t>
            </a:r>
            <a:r>
              <a:rPr lang="en-US" sz="3200" dirty="0">
                <a:solidFill>
                  <a:schemeClr val="bg1"/>
                </a:solidFill>
                <a:latin typeface="Lucida Fax" panose="02060602050505020204" pitchFamily="18" charset="0"/>
              </a:rPr>
              <a:t>Metro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ucida Fax" panose="02060602050505020204" pitchFamily="18" charset="0"/>
              </a:rPr>
              <a:t>underground subway 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system, a </a:t>
            </a:r>
            <a:r>
              <a:rPr lang="en-US" sz="3200" dirty="0">
                <a:solidFill>
                  <a:schemeClr val="bg1"/>
                </a:solidFill>
                <a:latin typeface="Lucida Fax" panose="02060602050505020204" pitchFamily="18" charset="0"/>
              </a:rPr>
              <a:t>tramway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, buses and </a:t>
            </a:r>
            <a:r>
              <a:rPr lang="en-US" dirty="0">
                <a:solidFill>
                  <a:schemeClr val="bg1"/>
                </a:solidFill>
                <a:latin typeface="Lucida Fax" panose="02060602050505020204" pitchFamily="18" charset="0"/>
              </a:rPr>
              <a:t>night bus 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Lucida Fax" panose="02060602050505020204" pitchFamily="18" charset="0"/>
              </a:rPr>
              <a:t>noctilien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) and river </a:t>
            </a:r>
            <a:r>
              <a:rPr lang="en-US" dirty="0" err="1">
                <a:solidFill>
                  <a:schemeClr val="bg1"/>
                </a:solidFill>
                <a:latin typeface="Lucida Fax" panose="02060602050505020204" pitchFamily="18" charset="0"/>
              </a:rPr>
              <a:t>Batôbus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. Plus the </a:t>
            </a:r>
            <a:r>
              <a:rPr lang="en-US" dirty="0">
                <a:solidFill>
                  <a:schemeClr val="bg1"/>
                </a:solidFill>
                <a:latin typeface="Lucida Fax" panose="02060602050505020204" pitchFamily="18" charset="0"/>
              </a:rPr>
              <a:t>RER</a:t>
            </a:r>
            <a:r>
              <a:rPr lang="en-US" sz="2000" dirty="0">
                <a:solidFill>
                  <a:schemeClr val="bg1"/>
                </a:solidFill>
                <a:latin typeface="Lucida Fax" panose="02060602050505020204" pitchFamily="18" charset="0"/>
              </a:rPr>
              <a:t> regional train service that extends to the suburbs and the Ile de </a:t>
            </a:r>
            <a:r>
              <a:rPr lang="en-US" sz="2000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France.</a:t>
            </a:r>
            <a:endParaRPr lang="en-US" sz="20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chemeClr val="bg1"/>
              </a:solidFill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9221"/>
            <a:ext cx="3978727" cy="2116366"/>
          </a:xfrm>
          <a:solidFill>
            <a:schemeClr val="accent3">
              <a:lumMod val="20000"/>
              <a:lumOff val="80000"/>
              <a:alpha val="56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Gill Sans Ultra Bold" panose="020B0A02020104020203" pitchFamily="34" charset="0"/>
              </a:rPr>
              <a:t>What </a:t>
            </a:r>
            <a:br>
              <a:rPr lang="en-US" dirty="0" smtClean="0">
                <a:latin typeface="Gill Sans Ultra Bold" panose="020B0A02020104020203" pitchFamily="34" charset="0"/>
              </a:rPr>
            </a:br>
            <a:r>
              <a:rPr lang="en-US" dirty="0" smtClean="0">
                <a:latin typeface="Gill Sans Ultra Bold" panose="020B0A02020104020203" pitchFamily="34" charset="0"/>
              </a:rPr>
              <a:t>is</a:t>
            </a:r>
            <a:br>
              <a:rPr lang="en-US" dirty="0" smtClean="0">
                <a:latin typeface="Gill Sans Ultra Bold" panose="020B0A02020104020203" pitchFamily="34" charset="0"/>
              </a:rPr>
            </a:br>
            <a:r>
              <a:rPr lang="en-US" dirty="0" smtClean="0">
                <a:latin typeface="Gill Sans Ultra Bold" panose="020B0A02020104020203" pitchFamily="34" charset="0"/>
              </a:rPr>
              <a:t>R A T P </a:t>
            </a:r>
            <a:endParaRPr lang="en-US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3143" y="2303462"/>
            <a:ext cx="6458857" cy="4155395"/>
          </a:xfrm>
          <a:solidFill>
            <a:srgbClr val="F7F0DE">
              <a:alpha val="53000"/>
            </a:srgbClr>
          </a:solidFill>
        </p:spPr>
        <p:txBody>
          <a:bodyPr>
            <a:normAutofit fontScale="92500"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3200" b="1" dirty="0">
                <a:latin typeface="Lucida Fax" panose="02060602050505020204" pitchFamily="18" charset="0"/>
              </a:rPr>
              <a:t>RATP</a:t>
            </a:r>
            <a:r>
              <a:rPr lang="en-US" sz="2400" dirty="0">
                <a:latin typeface="Lucida Fax" panose="02060602050505020204" pitchFamily="18" charset="0"/>
              </a:rPr>
              <a:t> is the public transport authority for Paris. It operates the </a:t>
            </a:r>
            <a:r>
              <a:rPr lang="en-US" b="1" dirty="0">
                <a:latin typeface="Lucida Fax" panose="02060602050505020204" pitchFamily="18" charset="0"/>
              </a:rPr>
              <a:t>Metro</a:t>
            </a:r>
            <a:r>
              <a:rPr lang="en-US" sz="2400" dirty="0">
                <a:latin typeface="Lucida Fax" panose="02060602050505020204" pitchFamily="18" charset="0"/>
              </a:rPr>
              <a:t> (subway) lines </a:t>
            </a:r>
            <a:r>
              <a:rPr lang="en-US" sz="2400" dirty="0" smtClean="0">
                <a:latin typeface="Lucida Fax" panose="02060602050505020204" pitchFamily="18" charset="0"/>
              </a:rPr>
              <a:t>,the</a:t>
            </a:r>
            <a:r>
              <a:rPr lang="en-US" sz="2400" dirty="0">
                <a:latin typeface="Lucida Fax" panose="02060602050505020204" pitchFamily="18" charset="0"/>
              </a:rPr>
              <a:t> </a:t>
            </a:r>
            <a:r>
              <a:rPr lang="en-US" b="1" dirty="0" smtClean="0">
                <a:latin typeface="Lucida Fax" panose="02060602050505020204" pitchFamily="18" charset="0"/>
              </a:rPr>
              <a:t>RER</a:t>
            </a:r>
            <a:r>
              <a:rPr lang="en-US" sz="2400" dirty="0" smtClean="0">
                <a:latin typeface="Lucida Fax" panose="02060602050505020204" pitchFamily="18" charset="0"/>
              </a:rPr>
              <a:t> </a:t>
            </a:r>
            <a:r>
              <a:rPr lang="en-US" sz="2400" dirty="0">
                <a:latin typeface="Lucida Fax" panose="02060602050505020204" pitchFamily="18" charset="0"/>
              </a:rPr>
              <a:t>suburban express railway (lines A, B, C, D and E), the </a:t>
            </a:r>
            <a:r>
              <a:rPr lang="en-US" b="1" dirty="0" err="1">
                <a:latin typeface="Lucida Fax" panose="02060602050505020204" pitchFamily="18" charset="0"/>
              </a:rPr>
              <a:t>Noctilien</a:t>
            </a:r>
            <a:r>
              <a:rPr lang="en-US" sz="2400" dirty="0">
                <a:latin typeface="Lucida Fax" panose="02060602050505020204" pitchFamily="18" charset="0"/>
              </a:rPr>
              <a:t> (night buses), </a:t>
            </a:r>
            <a:r>
              <a:rPr lang="en-US" b="1" dirty="0" err="1">
                <a:latin typeface="Lucida Fax" panose="02060602050505020204" pitchFamily="18" charset="0"/>
              </a:rPr>
              <a:t>Orlyval</a:t>
            </a:r>
            <a:r>
              <a:rPr lang="en-US" sz="2400" dirty="0">
                <a:latin typeface="Lucida Fax" panose="02060602050505020204" pitchFamily="18" charset="0"/>
              </a:rPr>
              <a:t> airport rail connections, the </a:t>
            </a:r>
            <a:r>
              <a:rPr lang="en-US" b="1" dirty="0" smtClean="0">
                <a:latin typeface="Lucida Fax" panose="02060602050505020204" pitchFamily="18" charset="0"/>
              </a:rPr>
              <a:t>Tramway</a:t>
            </a:r>
            <a:r>
              <a:rPr lang="en-US" sz="2400" dirty="0" smtClean="0">
                <a:latin typeface="Lucida Fax" panose="02060602050505020204" pitchFamily="18" charset="0"/>
              </a:rPr>
              <a:t>.</a:t>
            </a:r>
            <a:endParaRPr lang="en-US" sz="2400" dirty="0">
              <a:latin typeface="Lucida Fax" panose="02060602050505020204" pitchFamily="18" charset="0"/>
            </a:endParaRPr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363" y="3745210"/>
            <a:ext cx="2544387" cy="25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7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726544" y="1290005"/>
            <a:ext cx="8545937" cy="427799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28" name="Group 27"/>
          <p:cNvGrpSpPr/>
          <p:nvPr/>
        </p:nvGrpSpPr>
        <p:grpSpPr>
          <a:xfrm>
            <a:off x="335669" y="1994693"/>
            <a:ext cx="2421510" cy="3200876"/>
            <a:chOff x="169165" y="2123807"/>
            <a:chExt cx="2421510" cy="3200876"/>
          </a:xfrm>
        </p:grpSpPr>
        <p:sp>
          <p:nvSpPr>
            <p:cNvPr id="5" name="TextBox 4"/>
            <p:cNvSpPr txBox="1"/>
            <p:nvPr/>
          </p:nvSpPr>
          <p:spPr>
            <a:xfrm>
              <a:off x="169166" y="2770138"/>
              <a:ext cx="2421509" cy="2554545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The </a:t>
              </a:r>
              <a:r>
                <a:rPr lang="en-US" sz="2000" b="1" dirty="0">
                  <a:solidFill>
                    <a:schemeClr val="bg1"/>
                  </a:solidFill>
                  <a:latin typeface="Lucida Fax" panose="02060602050505020204" pitchFamily="18" charset="0"/>
                </a:rPr>
                <a:t>RATP Group</a:t>
              </a:r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 </a:t>
              </a:r>
              <a:r>
                <a:rPr lang="en-US" sz="2000" dirty="0" smtClean="0">
                  <a:solidFill>
                    <a:schemeClr val="bg1"/>
                  </a:solidFill>
                  <a:latin typeface="Lucida Fax" panose="02060602050505020204" pitchFamily="18" charset="0"/>
                </a:rPr>
                <a:t>Formed </a:t>
              </a:r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in 1948, the group has its origins as the public transport operator for the city of Paris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165" y="2123807"/>
              <a:ext cx="2421509" cy="584775"/>
            </a:xfrm>
            <a:prstGeom prst="rect">
              <a:avLst/>
            </a:prstGeom>
            <a:solidFill>
              <a:schemeClr val="tx1">
                <a:alpha val="57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RATP map</a:t>
              </a:r>
              <a:endParaRPr lang="en-US" sz="3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83" y="0"/>
            <a:ext cx="9284517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83" y="0"/>
            <a:ext cx="9284517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72" y="1397000"/>
            <a:ext cx="4226677" cy="33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3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88143"/>
            <a:ext cx="3467100" cy="1325563"/>
          </a:xfrm>
        </p:spPr>
        <p:txBody>
          <a:bodyPr/>
          <a:lstStyle/>
          <a:p>
            <a:r>
              <a:rPr lang="en-US" b="1" dirty="0">
                <a:latin typeface="Harrington" panose="04040505050A02020702" pitchFamily="82" charset="0"/>
              </a:rPr>
              <a:t>Paris Metro</a:t>
            </a:r>
            <a:r>
              <a:rPr lang="en-US" dirty="0">
                <a:latin typeface="Harrington" panose="04040505050A02020702" pitchFamily="82" charset="0"/>
              </a:rPr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0"/>
            <a:ext cx="1028789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0818" y="804720"/>
            <a:ext cx="3561905" cy="156966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ill Sans Ultra Bold" panose="020B0A02020104020203" pitchFamily="34" charset="0"/>
              </a:rPr>
              <a:t>Paris Metro</a:t>
            </a:r>
            <a:endParaRPr lang="en-US" sz="4800" dirty="0">
              <a:latin typeface="Gill Sans Ultra Bold" panose="020B0A02020104020203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" y="88773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921435" y="-2159000"/>
            <a:ext cx="6217557" cy="111760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99976" y="1589550"/>
            <a:ext cx="3862722" cy="923330"/>
            <a:chOff x="699976" y="1589550"/>
            <a:chExt cx="3862722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1558241" y="1796804"/>
              <a:ext cx="30044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300 stations including 16 line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9976" y="1589550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2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7234" y="2590219"/>
            <a:ext cx="3785730" cy="923330"/>
            <a:chOff x="337234" y="2590219"/>
            <a:chExt cx="3785730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1118507" y="2719180"/>
              <a:ext cx="30044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1.5 billion riders in 2013-14.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234" y="2590219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3│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3172" y="3601398"/>
            <a:ext cx="3869526" cy="923330"/>
            <a:chOff x="693172" y="3601398"/>
            <a:chExt cx="3869526" cy="923330"/>
          </a:xfrm>
        </p:grpSpPr>
        <p:sp>
          <p:nvSpPr>
            <p:cNvPr id="11" name="TextBox 10"/>
            <p:cNvSpPr txBox="1"/>
            <p:nvPr/>
          </p:nvSpPr>
          <p:spPr>
            <a:xfrm>
              <a:off x="1558241" y="3798574"/>
              <a:ext cx="30044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Average 2 $ for a single ride.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3172" y="3601398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4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4800" y="4573908"/>
            <a:ext cx="3818164" cy="923330"/>
            <a:chOff x="304800" y="4573908"/>
            <a:chExt cx="381816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118507" y="4751548"/>
              <a:ext cx="30044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Child under age 4 needs no travel fee.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4800" y="4573908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5</a:t>
              </a:r>
              <a:r>
                <a:rPr lang="en-US" sz="5400" dirty="0" smtClean="0">
                  <a:solidFill>
                    <a:schemeClr val="bg1"/>
                  </a:solidFill>
                </a:rPr>
                <a:t>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04850" y="5565519"/>
            <a:ext cx="3857848" cy="923330"/>
            <a:chOff x="704850" y="5565519"/>
            <a:chExt cx="3857848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1558241" y="5799912"/>
              <a:ext cx="3004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ucida Fax" panose="02060602050505020204" pitchFamily="18" charset="0"/>
                </a:rPr>
                <a:t>133 miles of tracks.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4850" y="5565519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6│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4800" y="455938"/>
            <a:ext cx="3905250" cy="1200329"/>
            <a:chOff x="304800" y="455938"/>
            <a:chExt cx="3905250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20577"/>
              <a:ext cx="1253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bg1"/>
                  </a:solidFill>
                </a:rPr>
                <a:t>1│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26696" y="455938"/>
              <a:ext cx="28833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The </a:t>
              </a:r>
              <a:r>
                <a:rPr lang="en-US" b="1" dirty="0">
                  <a:solidFill>
                    <a:schemeClr val="bg1"/>
                  </a:solidFill>
                  <a:latin typeface="Lucida Fax" panose="02060602050505020204" pitchFamily="18" charset="0"/>
                </a:rPr>
                <a:t>Paris Metro</a:t>
              </a:r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 is a rapid transit system in the Paris Metropolitan Area</a:t>
              </a:r>
              <a:r>
                <a:rPr lang="en-US" dirty="0" smtClean="0">
                  <a:solidFill>
                    <a:schemeClr val="bg1"/>
                  </a:solidFill>
                  <a:latin typeface="Lucida Fax" panose="02060602050505020204" pitchFamily="18" charset="0"/>
                </a:rPr>
                <a:t>.</a:t>
              </a:r>
              <a:endParaRPr lang="en-US" dirty="0">
                <a:solidFill>
                  <a:schemeClr val="bg1"/>
                </a:solidFill>
                <a:latin typeface="Lucida Fax" panose="02060602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29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2173" y="0"/>
            <a:ext cx="127888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2050" y="500062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arrington" panose="04040505050A02020702" pitchFamily="82" charset="0"/>
              </a:rPr>
              <a:t>Tickets</a:t>
            </a:r>
            <a:endParaRPr lang="en-US" dirty="0">
              <a:latin typeface="Harrington" panose="04040505050A0202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57850" y="-1123950"/>
            <a:ext cx="9544050" cy="9658350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5448" y="1191190"/>
            <a:ext cx="4257898" cy="4142459"/>
            <a:chOff x="7027298" y="1172140"/>
            <a:chExt cx="4257898" cy="4142459"/>
          </a:xfrm>
        </p:grpSpPr>
        <p:grpSp>
          <p:nvGrpSpPr>
            <p:cNvPr id="6" name="Group 5"/>
            <p:cNvGrpSpPr/>
            <p:nvPr/>
          </p:nvGrpSpPr>
          <p:grpSpPr>
            <a:xfrm>
              <a:off x="7027298" y="1172140"/>
              <a:ext cx="4257898" cy="4068790"/>
              <a:chOff x="304800" y="773438"/>
              <a:chExt cx="4257898" cy="406879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421836" y="1921873"/>
                <a:ext cx="30044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ucida Fax" panose="02060602050505020204" pitchFamily="18" charset="0"/>
                  </a:rPr>
                  <a:t>With a magnetic strip that costs €1,90, It's issued by RATP.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118507" y="2960480"/>
                <a:ext cx="30044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ucida Fax" panose="02060602050505020204" pitchFamily="18" charset="0"/>
                  </a:rPr>
                  <a:t>Carnet of 10 tickets are also purchased to save money (€14,50).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558241" y="4116074"/>
                <a:ext cx="3004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bg1"/>
                  </a:solidFill>
                  <a:latin typeface="Lucida Fax" panose="02060602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4800" y="838077"/>
                <a:ext cx="12534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1│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9976" y="1907050"/>
                <a:ext cx="12534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2</a:t>
                </a:r>
                <a:r>
                  <a:rPr lang="en-US" sz="5400" dirty="0" smtClean="0">
                    <a:solidFill>
                      <a:schemeClr val="bg1"/>
                    </a:solidFill>
                  </a:rPr>
                  <a:t>│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37234" y="2907719"/>
                <a:ext cx="12534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solidFill>
                      <a:schemeClr val="bg1"/>
                    </a:solidFill>
                  </a:rPr>
                  <a:t>3│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93172" y="3918898"/>
                <a:ext cx="12534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4</a:t>
                </a:r>
                <a:r>
                  <a:rPr lang="en-US" sz="5400" dirty="0" smtClean="0">
                    <a:solidFill>
                      <a:schemeClr val="bg1"/>
                    </a:solidFill>
                  </a:rPr>
                  <a:t>│</a:t>
                </a:r>
                <a:endParaRPr lang="en-US" sz="5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26696" y="773438"/>
                <a:ext cx="2883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ucida Fax" panose="02060602050505020204" pitchFamily="18" charset="0"/>
                  </a:rPr>
                  <a:t>The basic </a:t>
                </a:r>
                <a:r>
                  <a:rPr lang="en-US" dirty="0" err="1">
                    <a:solidFill>
                      <a:schemeClr val="bg1"/>
                    </a:solidFill>
                    <a:latin typeface="Lucida Fax" panose="02060602050505020204" pitchFamily="18" charset="0"/>
                  </a:rPr>
                  <a:t>Métro</a:t>
                </a:r>
                <a:r>
                  <a:rPr lang="en-US" dirty="0">
                    <a:solidFill>
                      <a:schemeClr val="bg1"/>
                    </a:solidFill>
                    <a:latin typeface="Lucida Fax" panose="02060602050505020204" pitchFamily="18" charset="0"/>
                  </a:rPr>
                  <a:t> ticket is a small piece of cardboard. Also known as ticket t+.</a:t>
                </a: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8166898" y="4391269"/>
              <a:ext cx="26716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S</a:t>
              </a:r>
              <a:r>
                <a:rPr lang="en-US" dirty="0" smtClean="0">
                  <a:solidFill>
                    <a:schemeClr val="bg1"/>
                  </a:solidFill>
                  <a:latin typeface="Lucida Fax" panose="02060602050505020204" pitchFamily="18" charset="0"/>
                </a:rPr>
                <a:t>everal </a:t>
              </a:r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vending machines </a:t>
              </a:r>
              <a:r>
                <a:rPr lang="en-US" dirty="0" smtClean="0">
                  <a:solidFill>
                    <a:schemeClr val="bg1"/>
                  </a:solidFill>
                  <a:latin typeface="Lucida Fax" panose="02060602050505020204" pitchFamily="18" charset="0"/>
                </a:rPr>
                <a:t>to </a:t>
              </a:r>
              <a:r>
                <a:rPr lang="en-US" dirty="0">
                  <a:solidFill>
                    <a:schemeClr val="bg1"/>
                  </a:solidFill>
                  <a:latin typeface="Lucida Fax" panose="02060602050505020204" pitchFamily="18" charset="0"/>
                </a:rPr>
                <a:t>buy ticket t+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89875" y="1191190"/>
            <a:ext cx="8233705" cy="6702980"/>
            <a:chOff x="-666751" y="985160"/>
            <a:chExt cx="8233705" cy="67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666751" y="985160"/>
              <a:ext cx="8233705" cy="67029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792678">
              <a:off x="1857283" y="2726113"/>
              <a:ext cx="3062796" cy="141086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4456" y="3005124"/>
            <a:ext cx="3062796" cy="14108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3562">
            <a:off x="4163327" y="2983913"/>
            <a:ext cx="3062796" cy="14108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390428" y="775691"/>
            <a:ext cx="4514921" cy="830997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Ticket t+</a:t>
            </a:r>
            <a:endParaRPr lang="en-US" sz="4800" dirty="0"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5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368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Agency FB</vt:lpstr>
      <vt:lpstr>Anitlles Expanded</vt:lpstr>
      <vt:lpstr>Arial</vt:lpstr>
      <vt:lpstr>B691-Sans-Smc</vt:lpstr>
      <vt:lpstr>Calibri</vt:lpstr>
      <vt:lpstr>Calibri Light</vt:lpstr>
      <vt:lpstr>Franklin Gothic Heavy</vt:lpstr>
      <vt:lpstr>Gill Sans Ultra Bold</vt:lpstr>
      <vt:lpstr>Harrington</vt:lpstr>
      <vt:lpstr>Lucida Fax</vt:lpstr>
      <vt:lpstr>Office Theme</vt:lpstr>
      <vt:lpstr>PowerPoint Presentation</vt:lpstr>
      <vt:lpstr>What is Public Transport ???</vt:lpstr>
      <vt:lpstr>PowerPoint Presentation</vt:lpstr>
      <vt:lpstr>PowerPoint Presentation</vt:lpstr>
      <vt:lpstr>Public Transport  and Paris</vt:lpstr>
      <vt:lpstr>What  is R A T P </vt:lpstr>
      <vt:lpstr>PowerPoint Presentation</vt:lpstr>
      <vt:lpstr>Paris Metro </vt:lpstr>
      <vt:lpstr>Tickets</vt:lpstr>
      <vt:lpstr>BUS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Public Transport ???</dc:title>
  <dc:creator>ferdous</dc:creator>
  <cp:lastModifiedBy>ferdous</cp:lastModifiedBy>
  <cp:revision>62</cp:revision>
  <dcterms:created xsi:type="dcterms:W3CDTF">2017-02-22T03:01:17Z</dcterms:created>
  <dcterms:modified xsi:type="dcterms:W3CDTF">2017-03-01T16:01:42Z</dcterms:modified>
</cp:coreProperties>
</file>